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77" r:id="rId5"/>
    <p:sldId id="280" r:id="rId6"/>
    <p:sldId id="281" r:id="rId7"/>
    <p:sldId id="283" r:id="rId8"/>
    <p:sldId id="285" r:id="rId9"/>
    <p:sldId id="284" r:id="rId10"/>
    <p:sldId id="286" r:id="rId11"/>
    <p:sldId id="287" r:id="rId12"/>
  </p:sldIdLst>
  <p:sldSz cx="12192000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A73363-98AA-81F3-1DCE-2309B0C18FF7}" v="510" dt="2021-02-22T21:53:39.844"/>
    <p1510:client id="{F80662DA-778E-450B-B4F5-F775C514ED38}" v="88" dt="2021-02-19T21:48:35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E6B9D-7A4E-4088-A153-148FF7046AFA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9925"/>
            <a:ext cx="5619750" cy="36655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1C33C-9023-4064-83CA-2AE6E567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83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5446935a2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5446935a2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78b353b5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78b353b5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78b353b5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78b353b5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329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24714"/>
            <a:ext cx="12191238" cy="33328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1"/>
          <p:cNvSpPr txBox="1">
            <a:spLocks/>
          </p:cNvSpPr>
          <p:nvPr/>
        </p:nvSpPr>
        <p:spPr>
          <a:xfrm>
            <a:off x="9342121" y="65247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B0DB7D4-6052-4538-AB6E-65424ADA482C}" type="slidenum">
              <a:rPr lang="en-US" sz="1300" b="1" smtClean="0">
                <a:solidFill>
                  <a:schemeClr val="bg1"/>
                </a:solidFill>
              </a:rPr>
              <a:pPr/>
              <a:t>‹#›</a:t>
            </a:fld>
            <a:endParaRPr lang="en-US" sz="1300" b="1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12213782" cy="6524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3493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21782" y="2608983"/>
            <a:ext cx="12213782" cy="19534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3277497"/>
            <a:ext cx="10515600" cy="1208651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 </a:t>
            </a:r>
          </a:p>
        </p:txBody>
      </p:sp>
      <p:pic>
        <p:nvPicPr>
          <p:cNvPr id="3" name="Picture 2" descr="A drawing of a face&#10;&#10;Description automatically generated">
            <a:extLst>
              <a:ext uri="{FF2B5EF4-FFF2-40B4-BE49-F238E27FC236}">
                <a16:creationId xmlns:a16="http://schemas.microsoft.com/office/drawing/2014/main" id="{00153D6D-B632-43FF-A976-AC1245FECD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85" y="1978827"/>
            <a:ext cx="2663165" cy="42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0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A91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1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ED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213782" cy="6524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91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78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33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936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2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58629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1468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24714"/>
            <a:ext cx="12191238" cy="33328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1"/>
          <p:cNvSpPr txBox="1">
            <a:spLocks/>
          </p:cNvSpPr>
          <p:nvPr/>
        </p:nvSpPr>
        <p:spPr>
          <a:xfrm>
            <a:off x="9342121" y="65247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B0DB7D4-6052-4538-AB6E-65424ADA482C}" type="slidenum">
              <a:rPr lang="en-US" sz="1300" b="1" smtClean="0">
                <a:solidFill>
                  <a:schemeClr val="bg1"/>
                </a:solidFill>
              </a:rPr>
              <a:pPr/>
              <a:t>‹#›</a:t>
            </a:fld>
            <a:endParaRPr lang="en-US" sz="1300" b="1">
              <a:solidFill>
                <a:schemeClr val="bg1"/>
              </a:solidFill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3493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21782" y="2608983"/>
            <a:ext cx="12213782" cy="1953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59261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 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6A123318-13E9-42F3-B770-014CA10563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50" y="2003232"/>
            <a:ext cx="3201670" cy="5044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21782" y="-1"/>
            <a:ext cx="12213782" cy="16906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550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21782" y="4551218"/>
            <a:ext cx="12213782" cy="1071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67248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A91E2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213782" cy="6524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5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213782" cy="6524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21782" y="4322618"/>
            <a:ext cx="12213782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91E2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7309" y="4759037"/>
            <a:ext cx="10515600" cy="997527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1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A91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0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-21782" y="0"/>
            <a:ext cx="12213782" cy="166255"/>
          </a:xfrm>
          <a:prstGeom prst="rect">
            <a:avLst/>
          </a:prstGeom>
          <a:solidFill>
            <a:srgbClr val="E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3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24714"/>
            <a:ext cx="12191238" cy="33328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1"/>
          <p:cNvSpPr txBox="1">
            <a:spLocks/>
          </p:cNvSpPr>
          <p:nvPr/>
        </p:nvSpPr>
        <p:spPr>
          <a:xfrm>
            <a:off x="9342121" y="65247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B0DB7D4-6052-4538-AB6E-65424ADA482C}" type="slidenum">
              <a:rPr lang="en-US" sz="1300" b="1" smtClean="0">
                <a:solidFill>
                  <a:schemeClr val="bg1"/>
                </a:solidFill>
              </a:rPr>
              <a:pPr/>
              <a:t>‹#›</a:t>
            </a:fld>
            <a:endParaRPr lang="en-US" sz="1300" b="1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19C8B378-3CFE-4347-9AC9-2F7CE508C644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9" y="6558685"/>
            <a:ext cx="1588051" cy="25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02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0" r:id="rId3"/>
    <p:sldLayoutId id="2147483660" r:id="rId4"/>
    <p:sldLayoutId id="2147483651" r:id="rId5"/>
    <p:sldLayoutId id="2147483667" r:id="rId6"/>
    <p:sldLayoutId id="2147483652" r:id="rId7"/>
    <p:sldLayoutId id="2147483653" r:id="rId8"/>
    <p:sldLayoutId id="2147483654" r:id="rId9"/>
    <p:sldLayoutId id="2147483655" r:id="rId10"/>
    <p:sldLayoutId id="2147483664" r:id="rId11"/>
    <p:sldLayoutId id="2147483662" r:id="rId12"/>
    <p:sldLayoutId id="2147483656" r:id="rId13"/>
    <p:sldLayoutId id="2147483657" r:id="rId14"/>
    <p:sldLayoutId id="2147483658" r:id="rId15"/>
    <p:sldLayoutId id="2147483659" r:id="rId16"/>
    <p:sldLayoutId id="2147483668" r:id="rId17"/>
    <p:sldLayoutId id="2147483669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Arial" panose="020B0604020202020204" pitchFamily="34" charset="0"/>
          <a:ea typeface="Century Gothic" charset="0"/>
          <a:cs typeface="Century Gothic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Century Gothic" charset="0"/>
          <a:cs typeface="Century Gothic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Century Gothic" charset="0"/>
          <a:cs typeface="Century Gothic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Century Gothic" charset="0"/>
          <a:cs typeface="Century Gothic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Century Gothic" charset="0"/>
          <a:cs typeface="Century Gothic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Century Gothic" charset="0"/>
          <a:cs typeface="Century Gothic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831850" y="4734937"/>
            <a:ext cx="10515600" cy="1500187"/>
          </a:xfrm>
        </p:spPr>
        <p:txBody>
          <a:bodyPr spcFirstLastPara="1" vert="horz" lIns="121900" tIns="121900" rIns="121900" bIns="121900" rtlCol="0" anchorCtr="0">
            <a:normAutofit/>
          </a:bodyPr>
          <a:lstStyle/>
          <a:p>
            <a:pPr marL="0" indent="0"/>
            <a:r>
              <a:rPr lang="en"/>
              <a:t>A WBEZ cross-team effort tracking how COVID-19 vaccine is reaching our communities</a:t>
            </a: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31850" y="1592610"/>
            <a:ext cx="10515600" cy="2852737"/>
          </a:xfr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r>
              <a:rPr lang="en" dirty="0"/>
              <a:t>Tracking The Vaccine: Eye On Equity in Chicago and Illinois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spcFirstLastPara="1" vert="horz" lIns="121900" tIns="121900" rIns="121900" bIns="121900" rtlCol="0" anchor="ctr" anchorCtr="0">
            <a:normAutofit/>
          </a:bodyPr>
          <a:lstStyle/>
          <a:p>
            <a:r>
              <a:rPr lang="en" sz="4000" b="1" dirty="0"/>
              <a:t>COVID-19’s Disproportionate Impact</a:t>
            </a:r>
            <a:endParaRPr sz="4000" b="1" dirty="0"/>
          </a:p>
        </p:txBody>
      </p:sp>
      <p:sp>
        <p:nvSpPr>
          <p:cNvPr id="77" name="Google Shape;77;p16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spcFirstLastPara="1" vert="horz" lIns="121900" tIns="121900" rIns="121900" bIns="121900" rtlCol="0" anchor="t" anchorCtr="0">
            <a:normAutofit/>
          </a:bodyPr>
          <a:lstStyle/>
          <a:p>
            <a:pPr>
              <a:buFont typeface="Arial" panose="020B0604020202020204" pitchFamily="34" charset="0"/>
              <a:buChar char="+"/>
            </a:pPr>
            <a:r>
              <a:rPr lang="en-US" sz="2000"/>
              <a:t>Communities of color, particularly on the South and West Sides of Chicago, have been disproportionately hit by the virus. </a:t>
            </a:r>
            <a:r>
              <a:rPr lang="en-US" sz="2000" b="1"/>
              <a:t>WBEZ is focusing our coverage on two fronts:</a:t>
            </a:r>
          </a:p>
          <a:p>
            <a:pPr marL="0" indent="0">
              <a:buNone/>
            </a:pPr>
            <a:r>
              <a:rPr lang="en-US" sz="2000" b="1"/>
              <a:t>1) What We Need To Know. </a:t>
            </a:r>
            <a:r>
              <a:rPr lang="en-US" sz="2000"/>
              <a:t>With FAQs in English and Spanish. Vax “Drop-Ins.” Reader answers.</a:t>
            </a:r>
          </a:p>
          <a:p>
            <a:pPr marL="0" indent="0">
              <a:buNone/>
            </a:pPr>
            <a:r>
              <a:rPr lang="en-US" sz="2000" b="1">
                <a:latin typeface="Arial"/>
              </a:rPr>
              <a:t>2) Equity Accountability</a:t>
            </a:r>
            <a:r>
              <a:rPr lang="en-US" sz="2000">
                <a:latin typeface="Arial"/>
              </a:rPr>
              <a:t> enterprise. How the vaccine is being distributed in communities hit hardest, and what public officials and others are doing to ensure </a:t>
            </a:r>
            <a:r>
              <a:rPr lang="en-US" sz="2000" b="1">
                <a:latin typeface="Arial"/>
              </a:rPr>
              <a:t>equity</a:t>
            </a:r>
            <a:r>
              <a:rPr lang="en-US" sz="2000">
                <a:latin typeface="Arial"/>
              </a:rPr>
              <a:t> </a:t>
            </a:r>
            <a:r>
              <a:rPr lang="en-US" sz="2000">
                <a:latin typeface="Arial"/>
                <a:cs typeface="Arial"/>
              </a:rPr>
              <a:t>—</a:t>
            </a:r>
            <a:r>
              <a:rPr lang="en-US" sz="2000">
                <a:latin typeface="Arial"/>
              </a:rPr>
              <a:t> through the summer. </a:t>
            </a:r>
            <a:endParaRPr lang="en-US" sz="2000"/>
          </a:p>
          <a:p>
            <a:pPr marL="0" indent="0">
              <a:buNone/>
            </a:pPr>
            <a:r>
              <a:rPr lang="en-US" sz="2000" b="1"/>
              <a:t>Ex.</a:t>
            </a:r>
            <a:r>
              <a:rPr lang="en-US" sz="2000"/>
              <a:t> Using Zip Code data to dispel myths about where health care workers live; examining how lack of access to health care clinics and primary care docs limits Black residents’ access; how lack of Spanish speakers in suburbs means longer waits to sign up.</a:t>
            </a:r>
          </a:p>
          <a:p>
            <a:pPr>
              <a:buChar char="+"/>
            </a:pPr>
            <a:r>
              <a:rPr lang="en-US" sz="2000">
                <a:latin typeface="Arial"/>
              </a:rPr>
              <a:t>Cross-content: across desks.</a:t>
            </a:r>
          </a:p>
          <a:p>
            <a:pPr>
              <a:buChar char="+"/>
            </a:pPr>
            <a:r>
              <a:rPr lang="en-US" sz="2000"/>
              <a:t>Reset + community engagement.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spcFirstLastPara="1" vert="horz" lIns="121900" tIns="121900" rIns="121900" bIns="121900" rtlCol="0" anchor="ctr" anchorCtr="0">
            <a:normAutofit/>
          </a:bodyPr>
          <a:lstStyle/>
          <a:p>
            <a:r>
              <a:rPr lang="en" sz="4000" b="1" dirty="0"/>
              <a:t>Community Engagement</a:t>
            </a:r>
            <a:endParaRPr sz="4000" b="1" dirty="0"/>
          </a:p>
        </p:txBody>
      </p:sp>
      <p:sp>
        <p:nvSpPr>
          <p:cNvPr id="83" name="Google Shape;83;p17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spcFirstLastPara="1" vert="horz" lIns="121900" tIns="121900" rIns="121900" bIns="121900" rtlCol="0" anchorCtr="0">
            <a:normAutofit/>
          </a:bodyPr>
          <a:lstStyle/>
          <a:p>
            <a:pPr>
              <a:buChar char="+"/>
            </a:pPr>
            <a:r>
              <a:rPr lang="en-US" sz="2600"/>
              <a:t>Distributing a survey targeted at communities hardest-hit by the pandemic, asking for their questions &amp; concerns about the vaccines</a:t>
            </a:r>
          </a:p>
          <a:p>
            <a:pPr>
              <a:buChar char="+"/>
            </a:pPr>
            <a:r>
              <a:rPr lang="en-US" sz="2600"/>
              <a:t>Responding to these questions &amp; concerns in news stories, segments and live virtual events</a:t>
            </a:r>
          </a:p>
          <a:p>
            <a:pPr>
              <a:buChar char="+"/>
            </a:pPr>
            <a:r>
              <a:rPr lang="en-US" sz="2600"/>
              <a:t>Leveraging existing community partners to spread our work and engage audiences</a:t>
            </a:r>
          </a:p>
          <a:p>
            <a:pPr>
              <a:buChar char="+"/>
            </a:pPr>
            <a:r>
              <a:rPr lang="en-US" sz="2600"/>
              <a:t>Support from a grant from the Pulitzer Center for Crisis Reporting =  translating our content into Spanish at wbez.org/</a:t>
            </a:r>
            <a:r>
              <a:rPr lang="en-US" sz="2600" err="1"/>
              <a:t>espanol</a:t>
            </a:r>
            <a:r>
              <a:rPr lang="en-US" sz="2600"/>
              <a:t> and through other community partners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spcFirstLastPara="1" vert="horz" lIns="121900" tIns="121900" rIns="121900" bIns="121900" rtlCol="0" anchor="ctr" anchorCtr="0">
            <a:normAutofit/>
          </a:bodyPr>
          <a:lstStyle/>
          <a:p>
            <a:r>
              <a:rPr lang="en" sz="4000" b="1" dirty="0"/>
              <a:t>Vaccine Tools</a:t>
            </a:r>
            <a:endParaRPr sz="4000" b="1" dirty="0"/>
          </a:p>
        </p:txBody>
      </p:sp>
      <p:sp>
        <p:nvSpPr>
          <p:cNvPr id="94" name="Google Shape;94;p19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spcFirstLastPara="1" vert="horz" lIns="121900" tIns="121900" rIns="121900" bIns="121900" rtlCol="0" anchor="t" anchorCtr="0">
            <a:normAutofit/>
          </a:bodyPr>
          <a:lstStyle/>
          <a:p>
            <a:pPr>
              <a:buChar char="+"/>
            </a:pPr>
            <a:r>
              <a:rPr lang="en" dirty="0">
                <a:latin typeface="Arial"/>
              </a:rPr>
              <a:t>The “When Can I” vaccine eligibility tool, launched on Feb. 11</a:t>
            </a:r>
            <a:endParaRPr lang="en-US" dirty="0"/>
          </a:p>
          <a:p>
            <a:pPr>
              <a:buChar char="+"/>
            </a:pPr>
            <a:r>
              <a:rPr lang="en" dirty="0">
                <a:latin typeface="Arial"/>
              </a:rPr>
              <a:t>The COVID Report, a weekly newsletter with Digital + Membership Team + Product Team, highlighting best-of content; sent to 60K highly engaged readers of The Rundown on Feb. 17</a:t>
            </a:r>
            <a:endParaRPr lang="en" dirty="0"/>
          </a:p>
          <a:p>
            <a:pPr>
              <a:buFont typeface="Arial" panose="020B0604020202020204" pitchFamily="34" charset="0"/>
              <a:buChar char="+"/>
            </a:pPr>
            <a:r>
              <a:rPr lang="en-US" dirty="0">
                <a:latin typeface="Arial"/>
              </a:rPr>
              <a:t>Coming soon: map of vaccination rates by ZIP in Chicago; a vaccine-focused collection page, Spanish-language translations</a:t>
            </a:r>
          </a:p>
          <a:p>
            <a:pPr>
              <a:buChar char="+"/>
            </a:pPr>
            <a:endParaRPr dirty="0"/>
          </a:p>
          <a:p>
            <a:pPr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31850" y="1592610"/>
            <a:ext cx="10515600" cy="2852737"/>
          </a:xfr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r>
              <a:rPr lang="en-US" dirty="0"/>
              <a:t>Changing Media Consumption Habits</a:t>
            </a:r>
          </a:p>
        </p:txBody>
      </p:sp>
    </p:spTree>
    <p:extLst>
      <p:ext uri="{BB962C8B-B14F-4D97-AF65-F5344CB8AC3E}">
        <p14:creationId xmlns:p14="http://schemas.microsoft.com/office/powerpoint/2010/main" val="3601977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2AE19-7EC6-4FB0-A922-AE2E69EC4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AAEE8-DDAF-4EF0-8DE3-F3F32B2B4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02" y="621155"/>
            <a:ext cx="12005195" cy="570068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1DFDCB-D920-45CF-B676-F7B236575090}"/>
              </a:ext>
            </a:extLst>
          </p:cNvPr>
          <p:cNvSpPr/>
          <p:nvPr/>
        </p:nvSpPr>
        <p:spPr>
          <a:xfrm>
            <a:off x="-14068" y="0"/>
            <a:ext cx="12206068" cy="1690688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oogle Shape;93;p19">
            <a:extLst>
              <a:ext uri="{FF2B5EF4-FFF2-40B4-BE49-F238E27FC236}">
                <a16:creationId xmlns:a16="http://schemas.microsoft.com/office/drawing/2014/main" id="{8EAF6C68-8693-498D-BFEB-5B9E4A927FBE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spcFirstLastPara="1" vert="horz" lIns="121900" tIns="121900" rIns="121900" bIns="121900" rtlCol="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bg1"/>
                </a:solidFill>
                <a:latin typeface="Arial" panose="020B0604020202020204" pitchFamily="34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WBEZ Live Listening Overview </a:t>
            </a:r>
          </a:p>
          <a:p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Nielsen Holiday, 2020</a:t>
            </a:r>
          </a:p>
        </p:txBody>
      </p:sp>
    </p:spTree>
    <p:extLst>
      <p:ext uri="{BB962C8B-B14F-4D97-AF65-F5344CB8AC3E}">
        <p14:creationId xmlns:p14="http://schemas.microsoft.com/office/powerpoint/2010/main" val="4058982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8AF59F-8D7F-4026-85EB-BA34B439A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696" y="1070804"/>
            <a:ext cx="9304607" cy="54566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D62D20-F865-4CB9-9B3C-EFE024BF3A75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Google Shape;93;p19">
            <a:extLst>
              <a:ext uri="{FF2B5EF4-FFF2-40B4-BE49-F238E27FC236}">
                <a16:creationId xmlns:a16="http://schemas.microsoft.com/office/drawing/2014/main" id="{96535F7A-B0CC-48F6-9AA8-01876A60A82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spcFirstLastPara="1" vert="horz" lIns="121900" tIns="121900" rIns="121900" bIns="121900" rtlCol="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bg1"/>
                </a:solidFill>
                <a:latin typeface="Arial" panose="020B0604020202020204" pitchFamily="34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Mo-Fr 5A-1A AQH by HOUR</a:t>
            </a:r>
          </a:p>
          <a:p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WBEZ-FM</a:t>
            </a:r>
          </a:p>
        </p:txBody>
      </p:sp>
    </p:spTree>
    <p:extLst>
      <p:ext uri="{BB962C8B-B14F-4D97-AF65-F5344CB8AC3E}">
        <p14:creationId xmlns:p14="http://schemas.microsoft.com/office/powerpoint/2010/main" val="37723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785F59-0DD0-4C8F-AB79-3A7B074D1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62" y="1805057"/>
            <a:ext cx="11115675" cy="4351337"/>
          </a:xfrm>
          <a:prstGeom prst="rect">
            <a:avLst/>
          </a:prstGeom>
        </p:spPr>
      </p:pic>
      <p:sp>
        <p:nvSpPr>
          <p:cNvPr id="6" name="Google Shape;93;p19">
            <a:extLst>
              <a:ext uri="{FF2B5EF4-FFF2-40B4-BE49-F238E27FC236}">
                <a16:creationId xmlns:a16="http://schemas.microsoft.com/office/drawing/2014/main" id="{C67C8C82-F85F-463E-85AE-2635B8F840C4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spcFirstLastPara="1" vert="horz" lIns="121900" tIns="121900" rIns="121900" bIns="121900" rtlCol="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bg1"/>
                </a:solidFill>
                <a:latin typeface="Arial" panose="020B0604020202020204" pitchFamily="34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Weekend Programs Engagement Trend (AQH)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0E0B4E-673F-4618-B4FF-68E44794DF7B}"/>
              </a:ext>
            </a:extLst>
          </p:cNvPr>
          <p:cNvSpPr/>
          <p:nvPr/>
        </p:nvSpPr>
        <p:spPr>
          <a:xfrm>
            <a:off x="0" y="1720651"/>
            <a:ext cx="12192000" cy="5161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438898"/>
      </p:ext>
    </p:extLst>
  </p:cSld>
  <p:clrMapOvr>
    <a:masterClrMapping/>
  </p:clrMapOvr>
</p:sld>
</file>

<file path=ppt/theme/theme1.xml><?xml version="1.0" encoding="utf-8"?>
<a:theme xmlns:a="http://schemas.openxmlformats.org/drawingml/2006/main" name="WBEZ.Powerpoint.Template">
  <a:themeElements>
    <a:clrScheme name="WBEZprime-complement">
      <a:dk1>
        <a:srgbClr val="000000"/>
      </a:dk1>
      <a:lt1>
        <a:srgbClr val="FFFFFF"/>
      </a:lt1>
      <a:dk2>
        <a:srgbClr val="000000"/>
      </a:dk2>
      <a:lt2>
        <a:srgbClr val="DCDDDE"/>
      </a:lt2>
      <a:accent1>
        <a:srgbClr val="ED0000"/>
      </a:accent1>
      <a:accent2>
        <a:srgbClr val="636466"/>
      </a:accent2>
      <a:accent3>
        <a:srgbClr val="DCDDDE"/>
      </a:accent3>
      <a:accent4>
        <a:srgbClr val="FFD03C"/>
      </a:accent4>
      <a:accent5>
        <a:srgbClr val="24BCB7"/>
      </a:accent5>
      <a:accent6>
        <a:srgbClr val="5151BD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WBEZ.Powerpoint.Template" id="{F0062F37-8C7A-4B4A-808F-A12FECAF6B31}" vid="{6EBBE1C6-8CE7-584E-995F-A635A8BFA1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C75917E424A54CB68D18B64AFFBEC2" ma:contentTypeVersion="9" ma:contentTypeDescription="Create a new document." ma:contentTypeScope="" ma:versionID="98d34ad7e9da498a427f3d0f9dcbebe1">
  <xsd:schema xmlns:xsd="http://www.w3.org/2001/XMLSchema" xmlns:xs="http://www.w3.org/2001/XMLSchema" xmlns:p="http://schemas.microsoft.com/office/2006/metadata/properties" xmlns:ns2="0e0a3df8-bb78-4ee6-a277-2fe4a0dd3c17" xmlns:ns3="c78f72c1-805d-4fed-b066-55cb56456bc5" targetNamespace="http://schemas.microsoft.com/office/2006/metadata/properties" ma:root="true" ma:fieldsID="58a5071df2cf90cd159a05e060a31fd3" ns2:_="" ns3:_="">
    <xsd:import namespace="0e0a3df8-bb78-4ee6-a277-2fe4a0dd3c17"/>
    <xsd:import namespace="c78f72c1-805d-4fed-b066-55cb56456bc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0a3df8-bb78-4ee6-a277-2fe4a0dd3c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f72c1-805d-4fed-b066-55cb56456bc5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64778C4-7DD0-4DDC-9831-26C95491AE30}">
  <ds:schemaRefs>
    <ds:schemaRef ds:uri="0e0a3df8-bb78-4ee6-a277-2fe4a0dd3c17"/>
    <ds:schemaRef ds:uri="c78f72c1-805d-4fed-b066-55cb56456b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27B1A12-311B-4637-8D15-32430C8C94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6FD7D9-85A7-41F5-8CD9-204F46AD7462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341</Words>
  <Application>Microsoft Office PowerPoint</Application>
  <PresentationFormat>Widescreen</PresentationFormat>
  <Paragraphs>24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WBEZ.Powerpoint.Template</vt:lpstr>
      <vt:lpstr>Tracking The Vaccine: Eye On Equity in Chicago and Illinois</vt:lpstr>
      <vt:lpstr>COVID-19’s Disproportionate Impact</vt:lpstr>
      <vt:lpstr>Community Engagement</vt:lpstr>
      <vt:lpstr>Vaccine Tools</vt:lpstr>
      <vt:lpstr>Changing Media Consumption Habits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Department Meeting</dc:title>
  <dc:creator>Megan Flynn</dc:creator>
  <cp:lastModifiedBy>Amin Cyntje</cp:lastModifiedBy>
  <cp:revision>7</cp:revision>
  <dcterms:created xsi:type="dcterms:W3CDTF">2021-01-21T17:58:36Z</dcterms:created>
  <dcterms:modified xsi:type="dcterms:W3CDTF">2021-02-25T18:46:52Z</dcterms:modified>
</cp:coreProperties>
</file>

<file path=docProps/thumbnail.jpeg>
</file>